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1" r:id="rId2"/>
    <p:sldId id="335" r:id="rId3"/>
    <p:sldId id="277" r:id="rId4"/>
    <p:sldId id="286" r:id="rId5"/>
    <p:sldId id="292" r:id="rId6"/>
    <p:sldId id="293" r:id="rId7"/>
    <p:sldId id="291" r:id="rId8"/>
    <p:sldId id="296" r:id="rId9"/>
    <p:sldId id="297" r:id="rId10"/>
    <p:sldId id="294" r:id="rId11"/>
    <p:sldId id="298" r:id="rId12"/>
    <p:sldId id="332" r:id="rId13"/>
    <p:sldId id="333" r:id="rId14"/>
    <p:sldId id="299" r:id="rId15"/>
    <p:sldId id="301" r:id="rId16"/>
    <p:sldId id="302" r:id="rId17"/>
    <p:sldId id="303" r:id="rId18"/>
    <p:sldId id="328" r:id="rId19"/>
    <p:sldId id="305" r:id="rId20"/>
    <p:sldId id="306" r:id="rId21"/>
    <p:sldId id="307" r:id="rId22"/>
    <p:sldId id="308" r:id="rId23"/>
    <p:sldId id="310" r:id="rId24"/>
    <p:sldId id="311" r:id="rId25"/>
    <p:sldId id="313" r:id="rId26"/>
    <p:sldId id="314" r:id="rId27"/>
    <p:sldId id="315" r:id="rId28"/>
    <p:sldId id="324" r:id="rId29"/>
    <p:sldId id="317" r:id="rId30"/>
    <p:sldId id="318" r:id="rId31"/>
    <p:sldId id="319" r:id="rId32"/>
    <p:sldId id="320" r:id="rId33"/>
    <p:sldId id="321" r:id="rId34"/>
    <p:sldId id="336" r:id="rId35"/>
    <p:sldId id="271" r:id="rId36"/>
  </p:sldIdLst>
  <p:sldSz cx="9144000" cy="6858000" type="screen4x3"/>
  <p:notesSz cx="6797675" cy="9928225"/>
  <p:embeddedFontLst>
    <p:embeddedFont>
      <p:font typeface="맑은 고딕" pitchFamily="50" charset="-127"/>
      <p:regular r:id="rId39"/>
      <p:bold r:id="rId40"/>
    </p:embeddedFont>
    <p:embeddedFont>
      <p:font typeface="HY견고딕" pitchFamily="18" charset="-127"/>
      <p:regular r:id="rId41"/>
    </p:embeddedFont>
    <p:embeddedFont>
      <p:font typeface="나눔고딕" charset="-127"/>
      <p:regular r:id="rId42"/>
      <p:bold r:id="rId43"/>
    </p:embeddedFont>
    <p:embeddedFont>
      <p:font typeface="ＭＳ Ｐゴシック" pitchFamily="34" charset="-128"/>
      <p:regular r:id="rId44"/>
    </p:embeddedFont>
    <p:embeddedFont>
      <p:font typeface="나눔명조 ExtraBold" charset="-127"/>
      <p:bold r:id="rId45"/>
    </p:embeddedFont>
    <p:embeddedFont>
      <p:font typeface="나눔고딕 ExtraBold" charset="-127"/>
      <p:bold r:id="rId4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910"/>
    <a:srgbClr val="050C15"/>
    <a:srgbClr val="0C1D32"/>
    <a:srgbClr val="091625"/>
    <a:srgbClr val="07101B"/>
    <a:srgbClr val="183962"/>
    <a:srgbClr val="142F50"/>
    <a:srgbClr val="0A1828"/>
    <a:srgbClr val="282828"/>
    <a:srgbClr val="081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14" autoAdjust="0"/>
  </p:normalViewPr>
  <p:slideViewPr>
    <p:cSldViewPr>
      <p:cViewPr>
        <p:scale>
          <a:sx n="90" d="100"/>
          <a:sy n="90" d="100"/>
        </p:scale>
        <p:origin x="-978" y="378"/>
      </p:cViewPr>
      <p:guideLst>
        <p:guide orient="horz" pos="210"/>
        <p:guide orient="horz" pos="4116"/>
        <p:guide orient="horz" pos="845"/>
        <p:guide orient="horz" pos="3748"/>
        <p:guide orient="horz" pos="618"/>
        <p:guide pos="275"/>
        <p:guide pos="5495"/>
        <p:guide pos="1519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926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95341338885045E-2"/>
          <c:y val="4.5530258760015506E-2"/>
          <c:w val="0.9309317382609662"/>
          <c:h val="0.819353943504594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1.6</c:v>
                </c:pt>
                <c:pt idx="2">
                  <c:v>2</c:v>
                </c:pt>
                <c:pt idx="3">
                  <c:v>6</c:v>
                </c:pt>
                <c:pt idx="4">
                  <c:v>10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1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781248"/>
        <c:axId val="121795328"/>
      </c:scatterChart>
      <c:valAx>
        <c:axId val="121781248"/>
        <c:scaling>
          <c:orientation val="minMax"/>
          <c:max val="1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pPr>
            <a:endParaRPr lang="ko-KR"/>
          </a:p>
        </c:txPr>
        <c:crossAx val="121795328"/>
        <c:crosses val="autoZero"/>
        <c:crossBetween val="midCat"/>
        <c:majorUnit val="2"/>
      </c:valAx>
      <c:valAx>
        <c:axId val="121795328"/>
        <c:scaling>
          <c:orientation val="minMax"/>
          <c:max val="10"/>
        </c:scaling>
        <c:delete val="0"/>
        <c:axPos val="l"/>
        <c:majorGridlines>
          <c:spPr>
            <a:ln w="3175">
              <a:solidFill>
                <a:schemeClr val="tx1">
                  <a:lumMod val="85000"/>
                  <a:lumOff val="1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pPr>
            <a:endParaRPr lang="ko-KR"/>
          </a:p>
        </c:txPr>
        <c:crossAx val="121781248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ECFA4-89E8-4268-9C88-1ED14DC42D0E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E4FE-08F6-4517-BD2F-2D3EFB00A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84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EFE4-19A1-4A65-B089-0C267B1C7D65}" type="datetimeFigureOut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6450" y="661988"/>
            <a:ext cx="5184775" cy="388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184B-23F9-4FFD-8DCA-0B8A99BF55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38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82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5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72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90056" y="3429000"/>
            <a:ext cx="7772400" cy="13267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323528" y="4974952"/>
            <a:ext cx="7776864" cy="814222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15020" y="780721"/>
            <a:ext cx="2037432" cy="77607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7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360072" y="929928"/>
            <a:ext cx="6396012" cy="30073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9" name="내용 개체 틀 2"/>
          <p:cNvSpPr>
            <a:spLocks noGrp="1"/>
          </p:cNvSpPr>
          <p:nvPr>
            <p:ph idx="10"/>
          </p:nvPr>
        </p:nvSpPr>
        <p:spPr>
          <a:xfrm>
            <a:off x="2362612" y="1168114"/>
            <a:ext cx="6385852" cy="388640"/>
          </a:xfrm>
        </p:spPr>
        <p:txBody>
          <a:bodyPr anchor="ctr"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5335-AFDE-4DDF-A89A-1BE8BD3EEA0B}" type="datetime1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2000">
              <a:srgbClr val="07101B"/>
            </a:gs>
            <a:gs pos="90000">
              <a:srgbClr val="0C1D32"/>
            </a:gs>
            <a:gs pos="100000">
              <a:srgbClr val="18396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3F92B4C-3F96-4250-9886-458852A898CE}" type="datetime1">
              <a:rPr lang="ko-KR" altLang="en-US" smtClean="0"/>
              <a:pPr/>
              <a:t>2011-11-08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EACOA-5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  <p:sldLayoutId id="2147483649" r:id="rId6"/>
  </p:sldLayoutIdLst>
  <p:transition>
    <p:fade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500" b="1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64703"/>
            <a:ext cx="6840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Progress Report on</a:t>
            </a:r>
          </a:p>
          <a:p>
            <a:pPr algn="ctr"/>
            <a:endParaRPr lang="en-US" altLang="ko-KR" sz="2800" b="1" spc="-5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en-US" altLang="ko-KR" sz="5400" b="1" spc="-5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K-GMT  </a:t>
            </a:r>
            <a:r>
              <a:rPr lang="en-US" altLang="ko-KR" sz="3200" b="1" spc="-5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&amp;</a:t>
            </a:r>
            <a:r>
              <a:rPr lang="en-US" altLang="ko-KR" sz="5400" b="1" spc="-5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5400" b="1" spc="-50" dirty="0" err="1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KMTNet</a:t>
            </a:r>
            <a:endParaRPr lang="en-US" altLang="ko-KR" sz="5400" spc="-50" dirty="0" smtClean="0">
              <a:solidFill>
                <a:srgbClr val="00B0F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4221088"/>
            <a:ext cx="6768752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ko-KR" sz="2000" spc="-10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Ho-Il  KIM</a:t>
            </a:r>
          </a:p>
          <a:p>
            <a:pPr algn="ctr">
              <a:lnSpc>
                <a:spcPct val="150000"/>
              </a:lnSpc>
            </a:pPr>
            <a:r>
              <a:rPr lang="it-IT" altLang="ko-KR" sz="2000" spc="-10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2011.11. 08.</a:t>
            </a:r>
            <a:endParaRPr lang="en-US" altLang="ko-KR" sz="2000" spc="-100" dirty="0" smtClean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057564"/>
            <a:ext cx="3571900" cy="4932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613489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 ExtraBold" charset="-127"/>
                <a:ea typeface="나눔고딕 ExtraBold" charset="-127"/>
              </a:rPr>
              <a:t>5</a:t>
            </a:r>
            <a:r>
              <a:rPr lang="en-US" altLang="ko-KR" sz="16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 ExtraBold" charset="-127"/>
                <a:ea typeface="나눔고딕 ExtraBold" charset="-127"/>
              </a:rPr>
              <a:t>th</a:t>
            </a:r>
            <a:r>
              <a:rPr lang="en-US" altLang="ko-KR" sz="11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 ExtraBold" charset="-127"/>
                <a:ea typeface="나눔고딕 ExtraBold" charset="-127"/>
              </a:rPr>
              <a:t>  </a:t>
            </a:r>
            <a:r>
              <a:rPr lang="en-US" altLang="ko-KR" sz="16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 ExtraBold" charset="-127"/>
                <a:ea typeface="나눔고딕 ExtraBold" charset="-127"/>
              </a:rPr>
              <a:t>EACOA   Kyoto</a:t>
            </a:r>
          </a:p>
        </p:txBody>
      </p:sp>
    </p:spTree>
    <p:extLst>
      <p:ext uri="{BB962C8B-B14F-4D97-AF65-F5344CB8AC3E}">
        <p14:creationId xmlns:p14="http://schemas.microsoft.com/office/powerpoint/2010/main" val="62152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7858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Instrument Mounting</a:t>
            </a:r>
          </a:p>
        </p:txBody>
      </p:sp>
      <p:pic>
        <p:nvPicPr>
          <p:cNvPr id="7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9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Picture 3" descr="SlideImage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"/>
          <a:stretch>
            <a:fillRect/>
          </a:stretch>
        </p:blipFill>
        <p:spPr bwMode="auto">
          <a:xfrm>
            <a:off x="917575" y="1571612"/>
            <a:ext cx="7308850" cy="4402137"/>
          </a:xfrm>
          <a:prstGeom prst="rect">
            <a:avLst/>
          </a:prstGeom>
          <a:ln w="1016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214414" y="3562754"/>
            <a:ext cx="1098550" cy="323165"/>
          </a:xfrm>
          <a:prstGeom prst="rect">
            <a:avLst/>
          </a:prstGeom>
          <a:solidFill>
            <a:schemeClr val="accent5">
              <a:alpha val="85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1500" b="1" dirty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NIRMOS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282950" y="3733388"/>
            <a:ext cx="1098550" cy="323165"/>
          </a:xfrm>
          <a:prstGeom prst="rect">
            <a:avLst/>
          </a:prstGeom>
          <a:solidFill>
            <a:schemeClr val="accent5">
              <a:alpha val="85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1500" b="1">
                <a:solidFill>
                  <a:schemeClr val="bg1"/>
                </a:solidFill>
                <a:latin typeface="나눔고딕" charset="-127"/>
                <a:ea typeface="나눔고딕" charset="-127"/>
              </a:rPr>
              <a:t>GMACS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857752" y="2304628"/>
            <a:ext cx="1098550" cy="323165"/>
          </a:xfrm>
          <a:prstGeom prst="rect">
            <a:avLst/>
          </a:prstGeom>
          <a:solidFill>
            <a:schemeClr val="accent5">
              <a:alpha val="85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1500" b="1" dirty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GMTIFS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643042" y="1873654"/>
            <a:ext cx="1152128" cy="323165"/>
          </a:xfrm>
          <a:prstGeom prst="rect">
            <a:avLst/>
          </a:prstGeom>
          <a:solidFill>
            <a:schemeClr val="accent5">
              <a:alpha val="85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1500" b="1" dirty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GMTNIRS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3286116" y="2661818"/>
            <a:ext cx="933450" cy="323165"/>
          </a:xfrm>
          <a:prstGeom prst="rect">
            <a:avLst/>
          </a:prstGeom>
          <a:solidFill>
            <a:schemeClr val="accent5">
              <a:alpha val="85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1500" b="1" dirty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TIGER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6786578" y="4071942"/>
            <a:ext cx="1047750" cy="323165"/>
          </a:xfrm>
          <a:prstGeom prst="rect">
            <a:avLst/>
          </a:prstGeom>
          <a:solidFill>
            <a:schemeClr val="accent5">
              <a:alpha val="85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1500" b="1" dirty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G-CLEF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7795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GMT : Preparation to PDR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1489780"/>
            <a:ext cx="7715304" cy="374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spc="-20" dirty="0">
                <a:solidFill>
                  <a:srgbClr val="00B0F0"/>
                </a:solidFill>
                <a:latin typeface="나눔고딕" charset="-127"/>
                <a:ea typeface="나눔고딕" charset="-127"/>
              </a:rPr>
              <a:t>PDR  plan  : </a:t>
            </a:r>
            <a:r>
              <a:rPr lang="en-US" altLang="ko-KR" b="1" dirty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the end of 2012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spc="-20" dirty="0" smtClean="0">
                <a:solidFill>
                  <a:srgbClr val="00B0F0"/>
                </a:solidFill>
                <a:latin typeface="나눔고딕" charset="-127"/>
                <a:ea typeface="나눔고딕" charset="-127"/>
              </a:rPr>
              <a:t>Science case update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will be completed soon or later</a:t>
            </a:r>
          </a:p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ko-KR" b="1" spc="-20" dirty="0" smtClean="0">
                <a:solidFill>
                  <a:srgbClr val="00B0F0"/>
                </a:solidFill>
                <a:latin typeface="나눔고딕" charset="-127"/>
                <a:ea typeface="나눔고딕" charset="-127"/>
              </a:rPr>
              <a:t>1</a:t>
            </a:r>
            <a:r>
              <a:rPr lang="en-US" altLang="ko-KR" b="1" spc="-20" baseline="30000" dirty="0" smtClean="0">
                <a:solidFill>
                  <a:srgbClr val="00B0F0"/>
                </a:solidFill>
                <a:latin typeface="나눔고딕" charset="-127"/>
                <a:ea typeface="나눔고딕" charset="-127"/>
              </a:rPr>
              <a:t>st</a:t>
            </a:r>
            <a:r>
              <a:rPr lang="en-US" altLang="ko-KR" b="1" spc="-20" dirty="0" smtClean="0">
                <a:solidFill>
                  <a:srgbClr val="00B0F0"/>
                </a:solidFill>
                <a:latin typeface="나눔고딕" charset="-127"/>
                <a:ea typeface="나눔고딕" charset="-127"/>
              </a:rPr>
              <a:t> gen. instruments</a:t>
            </a:r>
            <a:r>
              <a:rPr lang="en-US" altLang="ko-KR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will be selected in this year</a:t>
            </a:r>
          </a:p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ko-KR" b="1" dirty="0" smtClean="0">
                <a:solidFill>
                  <a:srgbClr val="00B0F0"/>
                </a:solidFill>
                <a:latin typeface="나눔고딕" charset="-127"/>
                <a:ea typeface="나눔고딕" charset="-127"/>
              </a:rPr>
              <a:t>Conceptual design contract for major parts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Enclosure / facilities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Site preparation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Bearings / linear drives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Data Archives and data center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내용 개체 틀 3"/>
          <p:cNvSpPr txBox="1">
            <a:spLocks/>
          </p:cNvSpPr>
          <p:nvPr/>
        </p:nvSpPr>
        <p:spPr>
          <a:xfrm>
            <a:off x="4411488" y="1381472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388" y="395139"/>
            <a:ext cx="87502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Community-wide Science Promotion</a:t>
            </a:r>
            <a:endParaRPr lang="en-US" altLang="ko-KR" sz="3800" b="1" spc="-5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340768"/>
            <a:ext cx="7891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K-GMT Science &amp; Instrument working group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B050"/>
                </a:solidFill>
                <a:latin typeface="나눔고딕" charset="-127"/>
                <a:ea typeface="나눔고딕" charset="-127"/>
              </a:rPr>
              <a:t>   15 members</a:t>
            </a:r>
          </a:p>
          <a:p>
            <a:pPr>
              <a:lnSpc>
                <a:spcPct val="150000"/>
              </a:lnSpc>
            </a:pPr>
            <a:r>
              <a:rPr lang="en-US" altLang="ko-KR" sz="1000" i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    </a:t>
            </a:r>
            <a:r>
              <a:rPr lang="en-US" altLang="ko-KR" sz="1400" i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-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10 professors from Universities  + 5 KASI members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00B050"/>
                </a:solidFill>
                <a:latin typeface="나눔고딕" charset="-127"/>
                <a:ea typeface="나눔고딕" charset="-127"/>
              </a:rPr>
              <a:t>Internal activities</a:t>
            </a:r>
          </a:p>
          <a:p>
            <a:pPr>
              <a:lnSpc>
                <a:spcPct val="150000"/>
              </a:lnSpc>
            </a:pPr>
            <a:r>
              <a:rPr lang="en-US" altLang="ko-KR" sz="1000" i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</a:t>
            </a:r>
            <a:r>
              <a:rPr lang="en-US" altLang="ko-KR" sz="1200" i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 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- Host international workshop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  - Summer / winter school on GMT science cases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00B050"/>
                </a:solidFill>
                <a:latin typeface="나눔고딕" charset="-127"/>
                <a:ea typeface="나눔고딕" charset="-127"/>
              </a:rPr>
              <a:t>   </a:t>
            </a:r>
            <a:r>
              <a:rPr lang="en-US" altLang="ko-KR" b="1" dirty="0" smtClean="0">
                <a:solidFill>
                  <a:srgbClr val="00B050"/>
                </a:solidFill>
                <a:latin typeface="나눔고딕" charset="-127"/>
                <a:ea typeface="나눔고딕" charset="-127"/>
              </a:rPr>
              <a:t>International collaboration</a:t>
            </a:r>
          </a:p>
          <a:p>
            <a:pPr>
              <a:lnSpc>
                <a:spcPct val="150000"/>
              </a:lnSpc>
            </a:pPr>
            <a:r>
              <a:rPr lang="en-US" altLang="ko-KR" sz="1000" i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    </a:t>
            </a:r>
            <a:r>
              <a:rPr lang="en-US" altLang="ko-KR" sz="1400" i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-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Participate in science working group for 1st generation instrument candidates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  - Working as panelists to review and select 1st generation instruments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  - Participate in the science cases update work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4534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905097" y="630932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C23A5BF8-3A63-4718-B49B-23C0B8365875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9" name="내용 개체 틀 3"/>
          <p:cNvSpPr txBox="1">
            <a:spLocks/>
          </p:cNvSpPr>
          <p:nvPr/>
        </p:nvSpPr>
        <p:spPr>
          <a:xfrm>
            <a:off x="334534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  <p:extLst>
      <p:ext uri="{BB962C8B-B14F-4D97-AF65-F5344CB8AC3E}">
        <p14:creationId xmlns:p14="http://schemas.microsoft.com/office/powerpoint/2010/main" val="94329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388" y="395139"/>
            <a:ext cx="87502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Community-wide Science Promotion</a:t>
            </a:r>
            <a:endParaRPr lang="en-US" altLang="ko-KR" sz="3800" b="1" spc="-5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340768"/>
            <a:ext cx="789124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b="1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" charset="-127"/>
              <a:ea typeface="나눔고딕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000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New positions in KASI GMT group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KASI-Carnegie fellowship : one postdoc started works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Two more </a:t>
            </a:r>
            <a:r>
              <a:rPr lang="en-US" altLang="ko-KR" sz="2000" dirty="0" err="1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postdocs</a:t>
            </a:r>
            <a:r>
              <a:rPr lang="en-US" altLang="ko-KR" sz="20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hired in 2011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Total 6 </a:t>
            </a:r>
            <a:r>
              <a:rPr lang="en-US" altLang="ko-KR" sz="2000" dirty="0" err="1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postdocs</a:t>
            </a:r>
            <a:r>
              <a:rPr lang="en-US" altLang="ko-KR" sz="20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working in K-GMT group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4534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905097" y="630932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C23A5BF8-3A63-4718-B49B-23C0B8365875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내용 개체 틀 3"/>
          <p:cNvSpPr txBox="1">
            <a:spLocks/>
          </p:cNvSpPr>
          <p:nvPr/>
        </p:nvSpPr>
        <p:spPr>
          <a:xfrm>
            <a:off x="334534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899592" y="4003035"/>
            <a:ext cx="684076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00B050"/>
                </a:solidFill>
                <a:latin typeface="나눔고딕" charset="-127"/>
                <a:ea typeface="나눔고딕" charset="-127"/>
              </a:rPr>
              <a:t>KASI endeavors to hire more and more young researchers</a:t>
            </a:r>
            <a:endParaRPr lang="en-US" altLang="ko-KR" dirty="0">
              <a:solidFill>
                <a:srgbClr val="00B050"/>
              </a:solidFill>
              <a:latin typeface="나눔고딕" charset="-127"/>
              <a:ea typeface="나눔고딕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034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1340768"/>
            <a:ext cx="789124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Two research groups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GEMS0 : Star formation in the Galaxy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  - Using AAT 3.9m telescope, planning UKIRT 4m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</a:t>
            </a: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DREAM : Galaxy formation and evolution in cluster of galaxies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  - Used CFHT 3.6m and Magellan 6.5m this year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Both groups collaborate actively with Universities </a:t>
            </a:r>
            <a:endParaRPr lang="en-US" altLang="ko-KR" b="1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 ExtraBold" charset="-127"/>
              <a:ea typeface="나눔고딕 ExtraBold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 ExtraBold" charset="-127"/>
              <a:ea typeface="나눔고딕 ExtraBold" charset="-127"/>
            </a:endParaRP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4534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905097" y="630932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C23A5BF8-3A63-4718-B49B-23C0B8365875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2" name="내용 개체 틀 3"/>
          <p:cNvSpPr txBox="1">
            <a:spLocks/>
          </p:cNvSpPr>
          <p:nvPr/>
        </p:nvSpPr>
        <p:spPr>
          <a:xfrm>
            <a:off x="612648" y="1412776"/>
            <a:ext cx="81534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1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78" y="395139"/>
            <a:ext cx="7795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Preparation for GMT era in KASI</a:t>
            </a:r>
            <a:endParaRPr lang="en-US" altLang="ko-KR" sz="3800" b="1" spc="-5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8568952" cy="20882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1452840"/>
            <a:ext cx="789124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GMT Data Center Conceptual study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Need to consider how to deal with the data from various instruments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Need to prepare for mirror servers in partner institutions, especially for 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 Korea and Australia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International Collaboration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Members : </a:t>
            </a: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Harvard </a:t>
            </a:r>
            <a:r>
              <a:rPr lang="en-US" altLang="ko-KR" dirty="0" err="1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CfA</a:t>
            </a: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, KASI, ANU, AAL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Period : </a:t>
            </a: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Sep. 2011 – Jun. 2012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4534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905097" y="630932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C23A5BF8-3A63-4718-B49B-23C0B8365875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2" name="내용 개체 틀 3"/>
          <p:cNvSpPr txBox="1">
            <a:spLocks/>
          </p:cNvSpPr>
          <p:nvPr/>
        </p:nvSpPr>
        <p:spPr>
          <a:xfrm>
            <a:off x="612648" y="1412776"/>
            <a:ext cx="81534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1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424" y="395139"/>
            <a:ext cx="7795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K-GMT 2011 : Data Center</a:t>
            </a:r>
            <a:endParaRPr lang="en-US" altLang="ko-KR" sz="3800" b="1" spc="-5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1340768"/>
            <a:ext cx="7891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FSM : </a:t>
            </a: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conventional secondary mirror for GMT</a:t>
            </a:r>
            <a:endParaRPr lang="en-US" altLang="ko-KR" b="1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" charset="-127"/>
              <a:ea typeface="나눔고딕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International and domestic collaboration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KASI-NOAO (design and development)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KASI-KRISS-GIST-IAE-SELAB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MRR : </a:t>
            </a: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Sep. 22-23, 2011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TRR : </a:t>
            </a: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Mar. 2012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Prototype Completion </a:t>
            </a:r>
            <a:r>
              <a:rPr lang="en-US" altLang="ko-KR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: </a:t>
            </a: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End of 2012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4534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905097" y="630932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C23A5BF8-3A63-4718-B49B-23C0B8365875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2" name="내용 개체 틀 3"/>
          <p:cNvSpPr txBox="1">
            <a:spLocks/>
          </p:cNvSpPr>
          <p:nvPr/>
        </p:nvSpPr>
        <p:spPr>
          <a:xfrm>
            <a:off x="612648" y="1412776"/>
            <a:ext cx="81534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1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78" y="395139"/>
            <a:ext cx="7795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FSM prototype development</a:t>
            </a:r>
            <a:endParaRPr lang="en-US" altLang="ko-KR" sz="3800" b="1" spc="-5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786446" y="1643050"/>
            <a:ext cx="2714644" cy="2214578"/>
            <a:chOff x="3014409" y="2690246"/>
            <a:chExt cx="5207863" cy="4360722"/>
          </a:xfrm>
          <a:effectLst>
            <a:reflection blurRad="6350" stA="50000" endA="300" endPos="55000" dir="5400000" sy="-100000" algn="bl" rotWithShape="0"/>
          </a:effectLst>
        </p:grpSpPr>
        <p:pic>
          <p:nvPicPr>
            <p:cNvPr id="18" name="그림 7" descr="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19972">
              <a:off x="6121032" y="2690246"/>
              <a:ext cx="2101240" cy="2084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그림 6" descr="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11115">
              <a:off x="4532398" y="3405321"/>
              <a:ext cx="2295445" cy="227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Documents and Settings\pkj\바탕 화면\CM ASS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C4C8D3"/>
                </a:clrFrom>
                <a:clrTo>
                  <a:srgbClr val="C4C8D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0848">
              <a:off x="2754853" y="4433974"/>
              <a:ext cx="2876550" cy="235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16" name="TextBox 15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9592" y="1340767"/>
            <a:ext cx="7891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KASI-UT Austin collaboration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A high resolution NIR spectrograph using Silicon Immersion Grating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Simultaneous observation in JHK – LM bands.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One of 1st GMT generation instrument candidates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Conceptual design review Oct. 3-4 : passed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   Final selection in this year as a 1st generation instrument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905097" y="630932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C23A5BF8-3A63-4718-B49B-23C0B836587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2" name="내용 개체 틀 3"/>
          <p:cNvSpPr txBox="1">
            <a:spLocks/>
          </p:cNvSpPr>
          <p:nvPr/>
        </p:nvSpPr>
        <p:spPr>
          <a:xfrm>
            <a:off x="612648" y="1412776"/>
            <a:ext cx="81534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1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78" y="395139"/>
            <a:ext cx="7795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GMTNIRS</a:t>
            </a:r>
            <a:endParaRPr lang="en-US" altLang="ko-KR" sz="3800" b="1" spc="-5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4534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905097" y="630932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C23A5BF8-3A63-4718-B49B-23C0B8365875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04478" y="395139"/>
            <a:ext cx="7795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GMTNIRS</a:t>
            </a:r>
            <a:endParaRPr lang="en-US" altLang="ko-KR" sz="3800" b="1" spc="-50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Picture 2" descr="D:\2011-09-23\CoDR\PPT\image\kk5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1" y="1470477"/>
            <a:ext cx="6090314" cy="3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GMTNIRS 2011\Q4 Review\PPT\insoo\ss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76801"/>
            <a:ext cx="3112789" cy="13783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2" name="Picture 4" descr="D:\GMTNIRS 2011\Q4 Review\PPT\insoo\ss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527951" cy="270392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/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33400" y="1295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M-band spectrograph shield</a:t>
            </a:r>
            <a:endParaRPr lang="ko-KR" altLang="en-US" sz="1200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495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L-band spectrograph shield</a:t>
            </a:r>
            <a:endParaRPr lang="ko-KR" altLang="en-US" sz="1200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9226" y="1461132"/>
            <a:ext cx="3214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JHK-band spectrograph Modules</a:t>
            </a:r>
            <a:endParaRPr lang="ko-KR" altLang="en-US" sz="1200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2143889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Slit/OIWFS housing</a:t>
            </a:r>
            <a:endParaRPr lang="ko-KR" altLang="en-US" sz="1200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3874" y="2668444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나눔고딕" charset="-127"/>
                <a:ea typeface="나눔고딕" charset="-127"/>
              </a:rPr>
              <a:t>LGS pickoff mirror</a:t>
            </a:r>
            <a:endParaRPr lang="ko-KR" altLang="en-US" sz="1200" dirty="0">
              <a:solidFill>
                <a:schemeClr val="bg1"/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20" name="Picture 2" descr="D:\2011-09-23\CoDR\PPT\image\kk6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76801"/>
            <a:ext cx="3333654" cy="137830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  <a:extLst/>
        </p:spPr>
      </p:pic>
      <p:cxnSp>
        <p:nvCxnSpPr>
          <p:cNvPr id="22" name="직선 화살표 연결선 21"/>
          <p:cNvCxnSpPr/>
          <p:nvPr/>
        </p:nvCxnSpPr>
        <p:spPr>
          <a:xfrm flipH="1">
            <a:off x="1547664" y="1556792"/>
            <a:ext cx="187964" cy="70035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1541782" y="3743826"/>
            <a:ext cx="58418" cy="7620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H="1">
            <a:off x="3382144" y="1615739"/>
            <a:ext cx="685800" cy="229085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>
            <a:off x="4419600" y="2432805"/>
            <a:ext cx="266700" cy="843795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5867400" y="2955138"/>
            <a:ext cx="0" cy="621221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  <p:extLst>
      <p:ext uri="{BB962C8B-B14F-4D97-AF65-F5344CB8AC3E}">
        <p14:creationId xmlns:p14="http://schemas.microsoft.com/office/powerpoint/2010/main" val="749344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476103" y="1428736"/>
            <a:ext cx="6239169" cy="4714908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508" y="571480"/>
            <a:ext cx="8104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b="1" spc="-9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38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in 2011</a:t>
            </a:r>
          </a:p>
        </p:txBody>
      </p:sp>
      <p:pic>
        <p:nvPicPr>
          <p:cNvPr id="7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8" name="Picture 2" descr="C:\Documents and Settings\Kim\바탕 화면\si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5769"/>
          <a:stretch>
            <a:fillRect/>
          </a:stretch>
        </p:blipFill>
        <p:spPr bwMode="auto">
          <a:xfrm>
            <a:off x="1800671" y="1428736"/>
            <a:ext cx="5542658" cy="468946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직사각형 11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4979899" y="2416898"/>
            <a:ext cx="33089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1400" b="1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 Project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Sciences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Main Science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Telescope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Detector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Filter Changer and Shutter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Wide-field Photometric Systems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Buildings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Sites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Project </a:t>
            </a:r>
            <a:r>
              <a:rPr lang="en-US" altLang="ko-KR" sz="14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Schedule</a:t>
            </a:r>
            <a:endParaRPr lang="en-US" altLang="ko-KR" sz="1400" b="1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2809" y="380331"/>
            <a:ext cx="2952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Contents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785786" y="1853840"/>
            <a:ext cx="4936930" cy="3932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K-GMT Project</a:t>
            </a:r>
            <a:endParaRPr lang="en-US" altLang="ko-KR" sz="1400" b="1" spc="-50" dirty="0">
              <a:solidFill>
                <a:schemeClr val="tx2">
                  <a:lumMod val="20000"/>
                  <a:lumOff val="8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9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GMT : Off-Axis Primary #</a:t>
            </a:r>
            <a:r>
              <a:rPr lang="en-US" altLang="ko-KR" sz="1400" b="1" spc="-9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9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GMT1 Surface </a:t>
            </a:r>
            <a:r>
              <a:rPr lang="en-US" altLang="ko-KR" sz="1400" b="1" spc="-9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Maps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9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Primary Mirror Covers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1400" b="1" spc="-50" baseline="3000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st</a:t>
            </a:r>
            <a:r>
              <a:rPr lang="en-US" altLang="ko-KR" sz="1400" b="1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 Generation Instruments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9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charset="-127"/>
                <a:ea typeface="나눔고딕" charset="-127"/>
              </a:rPr>
              <a:t>Instrument Mounting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GMT : Preparation to PDR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ko-KR" sz="1400" b="1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Community-wide Science Promotion</a:t>
            </a:r>
            <a:endParaRPr lang="en-US" altLang="ko-KR" sz="1400" b="1" spc="-50" dirty="0">
              <a:solidFill>
                <a:schemeClr val="tx2">
                  <a:lumMod val="20000"/>
                  <a:lumOff val="8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ko-KR" sz="1400" b="1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Preparation for GMT era in KASI</a:t>
            </a:r>
            <a:endParaRPr lang="en-US" altLang="ko-KR" sz="1400" b="1" spc="-50" dirty="0">
              <a:solidFill>
                <a:schemeClr val="tx2">
                  <a:lumMod val="20000"/>
                  <a:lumOff val="8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ko-KR" sz="1400" b="1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K-GMT 2011 : Data </a:t>
            </a:r>
            <a:r>
              <a:rPr lang="sv-SE" altLang="ko-KR" sz="1400" b="1" spc="-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Center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ko-KR" sz="1400" b="1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FSM prototype </a:t>
            </a:r>
            <a:r>
              <a:rPr lang="sv-SE" altLang="ko-KR" sz="1400" b="1" spc="-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development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sv-SE" altLang="ko-KR" sz="1400" b="1" spc="-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나눔고딕" pitchFamily="50" charset="-127"/>
                <a:ea typeface="나눔고딕" pitchFamily="50" charset="-127"/>
              </a:rPr>
              <a:t>GMTNIRS</a:t>
            </a:r>
            <a:endParaRPr lang="en-US" altLang="ko-KR" sz="1400" b="1" spc="-50" dirty="0">
              <a:solidFill>
                <a:schemeClr val="tx2">
                  <a:lumMod val="20000"/>
                  <a:lumOff val="8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1353774"/>
            <a:ext cx="3135585" cy="500066"/>
          </a:xfrm>
          <a:prstGeom prst="roundRect">
            <a:avLst/>
          </a:prstGeom>
          <a:gradFill flip="none" rotWithShape="1">
            <a:gsLst>
              <a:gs pos="0">
                <a:srgbClr val="B5E4F5"/>
              </a:gs>
              <a:gs pos="0">
                <a:srgbClr val="1FADDF"/>
              </a:gs>
              <a:gs pos="75000">
                <a:srgbClr val="0F6E9D"/>
              </a:gs>
            </a:gsLst>
            <a:lin ang="2700000" scaled="0"/>
            <a:tileRect/>
          </a:gradFill>
          <a:ln>
            <a:noFill/>
          </a:ln>
          <a:effectLst>
            <a:outerShdw blurRad="101600" dist="762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나눔고딕 ExtraBold" pitchFamily="50" charset="-127"/>
                <a:ea typeface="나눔고딕 ExtraBold" pitchFamily="50" charset="-127"/>
              </a:rPr>
              <a:t>1. K-GMT in 2011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88022" y="1916832"/>
            <a:ext cx="3096345" cy="500066"/>
          </a:xfrm>
          <a:prstGeom prst="roundRect">
            <a:avLst/>
          </a:prstGeom>
          <a:gradFill flip="none" rotWithShape="1">
            <a:gsLst>
              <a:gs pos="1000">
                <a:srgbClr val="78DCF0"/>
              </a:gs>
              <a:gs pos="5000">
                <a:srgbClr val="30C9E8"/>
              </a:gs>
              <a:gs pos="70000">
                <a:srgbClr val="15859B"/>
              </a:gs>
            </a:gsLst>
            <a:lin ang="2700000" scaled="1"/>
            <a:tileRect/>
          </a:gra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en-US" altLang="ko-KR" sz="20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KMTNet</a:t>
            </a:r>
            <a:r>
              <a:rPr lang="en-US" altLang="ko-KR" sz="2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in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681" y="6115401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 ExtraBold" charset="-127"/>
                <a:ea typeface="나눔고딕 ExtraBold" charset="-127"/>
              </a:rPr>
              <a:t>5</a:t>
            </a:r>
            <a:r>
              <a:rPr lang="en-US" altLang="ko-KR" sz="16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 ExtraBold" charset="-127"/>
                <a:ea typeface="나눔고딕 ExtraBold" charset="-127"/>
              </a:rPr>
              <a:t>th</a:t>
            </a:r>
            <a:r>
              <a:rPr lang="en-US" altLang="ko-KR" sz="11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 ExtraBold" charset="-127"/>
                <a:ea typeface="나눔고딕 ExtraBold" charset="-127"/>
              </a:rPr>
              <a:t>  </a:t>
            </a:r>
            <a:r>
              <a:rPr lang="en-US" altLang="ko-KR" sz="16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 ExtraBold" charset="-127"/>
                <a:ea typeface="나눔고딕 ExtraBold" charset="-127"/>
              </a:rPr>
              <a:t>EACOA   Kyoto</a:t>
            </a:r>
          </a:p>
        </p:txBody>
      </p:sp>
      <p:pic>
        <p:nvPicPr>
          <p:cNvPr id="8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1843" y="6038074"/>
            <a:ext cx="3571900" cy="493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73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1428736"/>
            <a:ext cx="81072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Period : </a:t>
            </a:r>
            <a:r>
              <a:rPr lang="ko-KR" altLang="en-US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2009 ~ 2018 </a:t>
            </a:r>
            <a:endParaRPr lang="en-US" altLang="ko-KR" b="1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Budget : </a:t>
            </a:r>
            <a:r>
              <a:rPr lang="ko-KR" altLang="en-US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KRW30B(~USD26M) </a:t>
            </a:r>
            <a:endParaRPr lang="en-US" altLang="ko-KR" b="1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Development of the KMTNet System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Korea Micro-</a:t>
            </a:r>
            <a:r>
              <a:rPr lang="en-US" altLang="ko-KR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lensing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Telescope Network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Three Identical Observing Systems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Will </a:t>
            </a: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be installed at CTIO in Chile, SAAO in South Africa, and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SSO in Australia by the middle of 2014  </a:t>
            </a:r>
            <a:endParaRPr lang="en-US" altLang="ko-KR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pc="-5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24-hours uninterrupted Monitoring of night sky at Southern Hemisphere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Sciences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1571612"/>
            <a:ext cx="774722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Wide-field Photometric Monitoring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Search for Extra-solar Planets, especially, Earth-mass Planets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in the Habitable Zone, using the micro-</a:t>
            </a:r>
            <a:r>
              <a:rPr lang="en-US" altLang="ko-KR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lensing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technique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Wide-field Photometric Surveys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Surveys of Transiting Planets and Variable Objects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Surveys of Clusters, Galaxies, SNs, Near-Earth Objects, etc.</a:t>
            </a:r>
            <a:endParaRPr lang="en-US" altLang="ko-KR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Main Science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grpSp>
        <p:nvGrpSpPr>
          <p:cNvPr id="7" name="그룹 11"/>
          <p:cNvGrpSpPr>
            <a:grpSpLocks/>
          </p:cNvGrpSpPr>
          <p:nvPr/>
        </p:nvGrpSpPr>
        <p:grpSpPr bwMode="auto">
          <a:xfrm>
            <a:off x="392892" y="1500174"/>
            <a:ext cx="8358216" cy="4214813"/>
            <a:chOff x="428625" y="1428750"/>
            <a:chExt cx="8358216" cy="4214813"/>
          </a:xfrm>
        </p:grpSpPr>
        <p:pic>
          <p:nvPicPr>
            <p:cNvPr id="8" name="그림 22" descr="그림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5" y="2000250"/>
              <a:ext cx="3402013" cy="257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ttp://wise-obs.tau.ac.il/news/microlen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417" y="1428750"/>
              <a:ext cx="2176462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3714744" y="4711500"/>
              <a:ext cx="27860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latin typeface="나눔고딕" charset="-127"/>
                  <a:ea typeface="나눔고딕" charset="-127"/>
                </a:rPr>
                <a:t>Detection of micro-Gravitational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latin typeface="나눔고딕" charset="-127"/>
                  <a:ea typeface="나눔고딕" charset="-127"/>
                </a:rPr>
                <a:t>Lensing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" charset="-127"/>
                  <a:ea typeface="나눔고딕" charset="-127"/>
                </a:rPr>
                <a:t> events</a:t>
              </a:r>
              <a:endParaRPr lang="ko-KR" altLang="en-US" sz="1200" b="1" dirty="0">
                <a:solidFill>
                  <a:schemeClr val="bg1"/>
                </a:solidFill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500034" y="4722413"/>
              <a:ext cx="30003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latin typeface="나눔고딕" charset="-127"/>
                  <a:ea typeface="나눔고딕" charset="-127"/>
                </a:rPr>
                <a:t>Monitoring the Galactic Bulge</a:t>
              </a:r>
              <a:endParaRPr lang="ko-KR" altLang="en-US" sz="1200" b="1" dirty="0">
                <a:solidFill>
                  <a:schemeClr val="bg1"/>
                </a:solidFill>
                <a:latin typeface="나눔고딕" charset="-127"/>
                <a:ea typeface="나눔고딕" charset="-127"/>
              </a:endParaRPr>
            </a:p>
          </p:txBody>
        </p:sp>
        <p:pic>
          <p:nvPicPr>
            <p:cNvPr id="13" name="Picture 10" descr="http://photojournal.jpl.nasa.gov/jpeg/PIA035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38" y="2814390"/>
              <a:ext cx="2352675" cy="17637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572264" y="4711501"/>
              <a:ext cx="22145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latin typeface="나눔고딕" charset="-127"/>
                  <a:ea typeface="나눔고딕" charset="-127"/>
                </a:rPr>
                <a:t>Discovery of extra-solar planets</a:t>
              </a:r>
              <a:endParaRPr lang="ko-KR" altLang="en-US" sz="1200" b="1" dirty="0">
                <a:solidFill>
                  <a:schemeClr val="bg1"/>
                </a:solidFill>
                <a:latin typeface="나눔고딕" charset="-127"/>
                <a:ea typeface="나눔고딕" charset="-127"/>
              </a:endParaRPr>
            </a:p>
          </p:txBody>
        </p:sp>
        <p:pic>
          <p:nvPicPr>
            <p:cNvPr id="15" name="Picture 12" descr="Light Curve of OGLE 2005-BLG-7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7729" y="2827338"/>
              <a:ext cx="1785938" cy="17748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16" name="오른쪽 화살표 12"/>
            <p:cNvSpPr>
              <a:spLocks noChangeArrowheads="1"/>
            </p:cNvSpPr>
            <p:nvPr/>
          </p:nvSpPr>
          <p:spPr bwMode="auto">
            <a:xfrm>
              <a:off x="571500" y="5286375"/>
              <a:ext cx="8143875" cy="357188"/>
            </a:xfrm>
            <a:prstGeom prst="rightArrow">
              <a:avLst>
                <a:gd name="adj1" fmla="val 50000"/>
                <a:gd name="adj2" fmla="val 50033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ko-KR" altLang="en-US">
                <a:solidFill>
                  <a:schemeClr val="bg1"/>
                </a:solidFill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1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Telescope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4357694"/>
            <a:ext cx="4429156" cy="1588719"/>
          </a:xfrm>
          <a:prstGeom prst="roundRect">
            <a:avLst>
              <a:gd name="adj" fmla="val 16667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8" name="Picture 28" descr="E:\slkim\KMTNet\망원경-카메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8736"/>
            <a:ext cx="3600400" cy="4526092"/>
          </a:xfrm>
          <a:prstGeom prst="roundRect">
            <a:avLst>
              <a:gd name="adj" fmla="val 16667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0" name="TextBox 19"/>
          <p:cNvSpPr txBox="1"/>
          <p:nvPr/>
        </p:nvSpPr>
        <p:spPr>
          <a:xfrm>
            <a:off x="571472" y="1340768"/>
            <a:ext cx="46486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Wide Field Optical Telescope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Primary Mirror with 1.6m Diameter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Prime Focus type Reflector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Equatorial Mount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FOV of 2</a:t>
            </a:r>
            <a:r>
              <a:rPr lang="en-US" altLang="ko-KR" sz="1400" baseline="50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Four Field Corrector Lenses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Delivered Image Quality of 1.0” FWHM under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0.75” seeing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4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Detector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1357298"/>
            <a:ext cx="385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Large-Format Mosaic CCD camera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Four e2v chips with 9k by 9k pixels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10x10 microns pixel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0.4”/pixel.  2x2 deg. sq. FOV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High Quantum Efficiency of ~90%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Cryogenic Cooling System</a:t>
            </a:r>
            <a:endParaRPr lang="en-US" altLang="ko-KR" sz="1400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5488" r="4941" b="11439"/>
          <a:stretch/>
        </p:blipFill>
        <p:spPr bwMode="auto">
          <a:xfrm>
            <a:off x="4373097" y="3650202"/>
            <a:ext cx="4335279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3045" y="1772816"/>
            <a:ext cx="2332095" cy="174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Content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0726" y="1772816"/>
            <a:ext cx="1834678" cy="1746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1667" r="2229" b="5809"/>
          <a:stretch/>
        </p:blipFill>
        <p:spPr>
          <a:xfrm>
            <a:off x="673306" y="3646690"/>
            <a:ext cx="3600400" cy="2465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Filter Changer and Shutter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142873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Cassette-Style Filter Changer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Four Spectral Filters with 310x310mm square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Johnson-Cousins BVRI and SDSS  griz filter sets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Bonn-Style Shutter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Sliding Shutter with 325x325mm square Clear Aperture</a:t>
            </a:r>
            <a:endParaRPr lang="en-US" altLang="ko-KR" sz="1200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30" y="2171406"/>
            <a:ext cx="3832149" cy="369489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3" b="5564"/>
          <a:stretch/>
        </p:blipFill>
        <p:spPr bwMode="auto">
          <a:xfrm rot="16200000">
            <a:off x="1469171" y="2577003"/>
            <a:ext cx="2382208" cy="417646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Wide-field Photometric Systems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785786" y="1857364"/>
          <a:ext cx="7715304" cy="32936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80562"/>
                <a:gridCol w="1527783"/>
                <a:gridCol w="993059"/>
                <a:gridCol w="1909728"/>
                <a:gridCol w="1604172"/>
              </a:tblGrid>
              <a:tr h="428628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Telescope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Camera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FOV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Site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Target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68109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200" b="0" kern="12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PanSTARRS 4x1.8m</a:t>
                      </a:r>
                      <a:endParaRPr lang="ko-KR" altLang="en-US" sz="1200" b="0" kern="12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2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1400M pixel CCD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7.0 deg</a:t>
                      </a:r>
                      <a:r>
                        <a:rPr lang="en-US" altLang="ko-KR" sz="1200" b="1" baseline="300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2</a:t>
                      </a:r>
                      <a:endParaRPr lang="ko-KR" altLang="en-US" sz="1200" b="1" baseline="30000" dirty="0" smtClean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Haleakala, USA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All sky survey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681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MOA 1.8m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80M pixel CCD</a:t>
                      </a:r>
                      <a:endParaRPr lang="ko-KR" altLang="en-US" sz="1200" b="0" dirty="0" smtClean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2.4 deg</a:t>
                      </a:r>
                      <a:r>
                        <a:rPr lang="en-US" altLang="ko-KR" sz="1200" b="1" baseline="300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2</a:t>
                      </a:r>
                      <a:endParaRPr lang="ko-KR" altLang="en-US" sz="1200" b="1" baseline="30000" dirty="0" smtClean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Mt. John, New Zealand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Galactic Bulge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1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chemeClr val="accent6"/>
                          </a:solidFill>
                          <a:latin typeface="나눔고딕 ExtraBold" charset="-127"/>
                          <a:ea typeface="나눔고딕 ExtraBold" charset="-127"/>
                        </a:rPr>
                        <a:t>KMTNet 3x1.6m</a:t>
                      </a:r>
                      <a:endParaRPr lang="ko-KR" altLang="en-US" sz="1200" b="1" dirty="0">
                        <a:solidFill>
                          <a:schemeClr val="accent6"/>
                        </a:solidFill>
                        <a:latin typeface="나눔고딕 ExtraBold" charset="-127"/>
                        <a:ea typeface="나눔고딕 ExtraBold" charset="-127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accent6"/>
                          </a:solidFill>
                          <a:latin typeface="나눔고딕 ExtraBold" charset="-127"/>
                          <a:ea typeface="나눔고딕 ExtraBold" charset="-127"/>
                        </a:rPr>
                        <a:t>340M pixel CCD</a:t>
                      </a:r>
                      <a:endParaRPr lang="ko-KR" altLang="en-US" sz="1200" b="1" dirty="0" smtClean="0">
                        <a:solidFill>
                          <a:schemeClr val="accent6"/>
                        </a:solidFill>
                        <a:latin typeface="나눔고딕 ExtraBold" charset="-127"/>
                        <a:ea typeface="나눔고딕 ExtraBold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accent6"/>
                          </a:solidFill>
                          <a:latin typeface="나눔고딕 ExtraBold" charset="-127"/>
                          <a:ea typeface="나눔고딕 ExtraBold" charset="-127"/>
                        </a:rPr>
                        <a:t>4.0 deg</a:t>
                      </a:r>
                      <a:r>
                        <a:rPr lang="en-US" altLang="ko-KR" sz="1200" b="1" baseline="30000" dirty="0" smtClean="0">
                          <a:solidFill>
                            <a:schemeClr val="accent6"/>
                          </a:solidFill>
                          <a:latin typeface="나눔고딕 ExtraBold" charset="-127"/>
                          <a:ea typeface="나눔고딕 ExtraBold" charset="-127"/>
                        </a:rPr>
                        <a:t>2</a:t>
                      </a:r>
                      <a:endParaRPr lang="ko-KR" altLang="en-US" sz="1200" b="1" baseline="30000" dirty="0" smtClean="0">
                        <a:solidFill>
                          <a:schemeClr val="accent6"/>
                        </a:solidFill>
                        <a:latin typeface="나눔고딕 ExtraBold" charset="-127"/>
                        <a:ea typeface="나눔고딕 ExtraBold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chemeClr val="accent6"/>
                          </a:solidFill>
                          <a:latin typeface="나눔고딕 ExtraBold" charset="-127"/>
                          <a:ea typeface="나눔고딕 ExtraBold" charset="-127"/>
                        </a:rPr>
                        <a:t>CTIO – SAAO – SSO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accent6"/>
                          </a:solidFill>
                          <a:latin typeface="나눔고딕 ExtraBold" charset="-127"/>
                          <a:ea typeface="나눔고딕 ExtraBold" charset="-127"/>
                        </a:rPr>
                        <a:t>Galactic Bulge</a:t>
                      </a:r>
                      <a:endParaRPr lang="ko-KR" altLang="en-US" sz="1200" b="1" dirty="0" smtClean="0">
                        <a:solidFill>
                          <a:schemeClr val="accent6"/>
                        </a:solidFill>
                        <a:latin typeface="나눔고딕 ExtraBold" charset="-127"/>
                        <a:ea typeface="나눔고딕 ExtraBold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681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SkyMapper 1.35m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268M pixel CCD</a:t>
                      </a:r>
                      <a:endParaRPr lang="ko-KR" altLang="en-US" sz="1200" b="0" dirty="0" smtClean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5.7 deg</a:t>
                      </a:r>
                      <a:r>
                        <a:rPr lang="en-US" altLang="ko-KR" sz="1200" b="1" baseline="300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2</a:t>
                      </a:r>
                      <a:endParaRPr lang="ko-KR" altLang="en-US" sz="1200" b="1" baseline="30000" dirty="0" smtClean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SSO, Australia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All sky survey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1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OGLE-IV 1.3m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268M pixel CCD</a:t>
                      </a:r>
                      <a:endParaRPr lang="ko-KR" altLang="en-US" sz="1200" b="0" dirty="0" smtClean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1.4 deg</a:t>
                      </a:r>
                      <a:r>
                        <a:rPr lang="en-US" altLang="ko-KR" sz="1200" b="1" baseline="300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2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LCO, Chile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Galactic Bulge</a:t>
                      </a:r>
                      <a:endParaRPr lang="ko-KR" altLang="en-US" sz="1200" b="0" dirty="0" smtClean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2449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LCOGT 2x2.0m, 10x1.0m, 14x0.6m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16M pixel CCD</a:t>
                      </a:r>
                      <a:endParaRPr lang="ko-KR" altLang="en-US" sz="1200" b="0" dirty="0" smtClean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0.03 deg</a:t>
                      </a:r>
                      <a:r>
                        <a:rPr lang="en-US" altLang="ko-KR" sz="1200" b="1" baseline="300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0.20 deg</a:t>
                      </a:r>
                      <a:r>
                        <a:rPr lang="en-US" altLang="ko-KR" sz="1200" b="1" baseline="300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2</a:t>
                      </a:r>
                      <a:endParaRPr lang="ko-KR" altLang="en-US" sz="1200" b="1" baseline="30000" dirty="0" smtClean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Haleakala–Canary–CTIO–SAAO–SSO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Follow-Up Obs. Exoplanet,</a:t>
                      </a:r>
                      <a:r>
                        <a:rPr lang="en-US" altLang="ko-KR" sz="1200" b="0" baseline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200" b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GRB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678235" y="3191645"/>
            <a:ext cx="7920880" cy="50405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Wide-field Photometric Systems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graphicFrame>
        <p:nvGraphicFramePr>
          <p:cNvPr id="11" name="차트 10"/>
          <p:cNvGraphicFramePr/>
          <p:nvPr/>
        </p:nvGraphicFramePr>
        <p:xfrm>
          <a:off x="1214414" y="1857364"/>
          <a:ext cx="6624736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타원 11"/>
          <p:cNvSpPr/>
          <p:nvPr/>
        </p:nvSpPr>
        <p:spPr>
          <a:xfrm>
            <a:off x="2428860" y="2643182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428860" y="3929066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143108" y="4214818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143108" y="3013435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915863" y="4169506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013427" y="4321906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597994" y="4325445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650246" y="4279316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000496" y="4000504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299575" y="4071942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572264" y="2006363"/>
            <a:ext cx="214314" cy="214314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292514" y="3466487"/>
            <a:ext cx="272689" cy="28575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Buildings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2761" r="5867" b="2751"/>
          <a:stretch>
            <a:fillRect/>
          </a:stretch>
        </p:blipFill>
        <p:spPr bwMode="auto">
          <a:xfrm>
            <a:off x="3574993" y="2723550"/>
            <a:ext cx="5136896" cy="3185452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683568" y="1285860"/>
            <a:ext cx="77768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Observing Dome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Ash Dome with 9.2m Diameter.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Air-Ventilation System</a:t>
            </a:r>
            <a:endParaRPr lang="en-US" altLang="ko-KR" sz="1200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67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Buildings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571612"/>
            <a:ext cx="4680520" cy="41764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83568" y="157161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Auxiliary Building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Control room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Computer room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Storage </a:t>
            </a:r>
            <a:endParaRPr lang="en-US" altLang="ko-KR" sz="1200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858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K-GMT in 2011</a:t>
            </a:r>
          </a:p>
        </p:txBody>
      </p:sp>
      <p:pic>
        <p:nvPicPr>
          <p:cNvPr id="5" name="Picture 8" descr="GMT-4-Hig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053" y="1571612"/>
            <a:ext cx="5753895" cy="434299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7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9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 Sites</a:t>
            </a:r>
          </a:p>
        </p:txBody>
      </p:sp>
      <p:pic>
        <p:nvPicPr>
          <p:cNvPr id="11" name="Picture 1075" descr="42"/>
          <p:cNvPicPr>
            <a:picLocks noChangeAspect="1" noChangeArrowheads="1"/>
          </p:cNvPicPr>
          <p:nvPr/>
        </p:nvPicPr>
        <p:blipFill rotWithShape="1">
          <a:blip r:embed="rId2" cstate="screen"/>
          <a:srcRect l="-932" t="-935" r="-444" b="-1242"/>
          <a:stretch/>
        </p:blipFill>
        <p:spPr bwMode="auto">
          <a:xfrm>
            <a:off x="630364" y="1428736"/>
            <a:ext cx="7883273" cy="44574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pSp>
        <p:nvGrpSpPr>
          <p:cNvPr id="12" name="그룹 11"/>
          <p:cNvGrpSpPr/>
          <p:nvPr/>
        </p:nvGrpSpPr>
        <p:grpSpPr>
          <a:xfrm>
            <a:off x="1330105" y="2992761"/>
            <a:ext cx="6626666" cy="2399697"/>
            <a:chOff x="1122942" y="2627729"/>
            <a:chExt cx="6958233" cy="2557057"/>
          </a:xfrm>
        </p:grpSpPr>
        <p:grpSp>
          <p:nvGrpSpPr>
            <p:cNvPr id="13" name="그룹 9"/>
            <p:cNvGrpSpPr/>
            <p:nvPr/>
          </p:nvGrpSpPr>
          <p:grpSpPr>
            <a:xfrm>
              <a:off x="1435634" y="4595292"/>
              <a:ext cx="2960977" cy="384696"/>
              <a:chOff x="1435634" y="4595292"/>
              <a:chExt cx="2960977" cy="384696"/>
            </a:xfrm>
          </p:grpSpPr>
          <p:pic>
            <p:nvPicPr>
              <p:cNvPr id="26" name="Picture 1133" descr="41"/>
              <p:cNvPicPr>
                <a:picLocks noChangeAspect="1" noChangeArrowheads="1"/>
              </p:cNvPicPr>
              <p:nvPr/>
            </p:nvPicPr>
            <p:blipFill>
              <a:blip r:embed="rId3" cstate="screen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4212493" y="4795838"/>
                <a:ext cx="184118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133" descr="41"/>
              <p:cNvPicPr>
                <a:picLocks noChangeAspect="1" noChangeArrowheads="1"/>
              </p:cNvPicPr>
              <p:nvPr/>
            </p:nvPicPr>
            <p:blipFill>
              <a:blip r:embed="rId3" cstate="screen">
                <a:lum contrast="18000"/>
              </a:blip>
              <a:srcRect/>
              <a:stretch>
                <a:fillRect/>
              </a:stretch>
            </p:blipFill>
            <p:spPr bwMode="auto">
              <a:xfrm rot="1042154">
                <a:off x="1435634" y="4595292"/>
                <a:ext cx="184118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그룹 10"/>
            <p:cNvGrpSpPr/>
            <p:nvPr/>
          </p:nvGrpSpPr>
          <p:grpSpPr>
            <a:xfrm>
              <a:off x="1524000" y="3054349"/>
              <a:ext cx="5864450" cy="2046531"/>
              <a:chOff x="1524000" y="3054349"/>
              <a:chExt cx="5864450" cy="2046531"/>
            </a:xfrm>
          </p:grpSpPr>
          <p:cxnSp>
            <p:nvCxnSpPr>
              <p:cNvPr id="23" name="직선 연결선 22"/>
              <p:cNvCxnSpPr/>
              <p:nvPr/>
            </p:nvCxnSpPr>
            <p:spPr>
              <a:xfrm rot="16200000" flipH="1">
                <a:off x="3098800" y="3676649"/>
                <a:ext cx="1822453" cy="577854"/>
              </a:xfrm>
              <a:prstGeom prst="line">
                <a:avLst/>
              </a:prstGeom>
              <a:ln w="25400">
                <a:solidFill>
                  <a:srgbClr val="FCBA1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 rot="10800000" flipV="1">
                <a:off x="1524000" y="3060700"/>
                <a:ext cx="2203452" cy="1625600"/>
              </a:xfrm>
              <a:prstGeom prst="line">
                <a:avLst/>
              </a:prstGeom>
              <a:ln w="25400">
                <a:solidFill>
                  <a:srgbClr val="FCBA1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3743325" y="3057525"/>
                <a:ext cx="3645125" cy="2043355"/>
              </a:xfrm>
              <a:prstGeom prst="line">
                <a:avLst/>
              </a:prstGeom>
              <a:ln w="25400">
                <a:solidFill>
                  <a:srgbClr val="FCBA1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252" descr="28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621272" y="2950968"/>
              <a:ext cx="214314" cy="214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11" descr="41"/>
            <p:cNvPicPr>
              <a:picLocks noChangeAspect="1" noChangeArrowheads="1"/>
            </p:cNvPicPr>
            <p:nvPr/>
          </p:nvPicPr>
          <p:blipFill>
            <a:blip r:embed="rId3" cstate="screen">
              <a:lum contrast="18000"/>
            </a:blip>
            <a:srcRect/>
            <a:stretch>
              <a:fillRect/>
            </a:stretch>
          </p:blipFill>
          <p:spPr bwMode="auto">
            <a:xfrm>
              <a:off x="7286644" y="5000636"/>
              <a:ext cx="18411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122942" y="4234405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SAAO</a:t>
              </a:r>
              <a:endParaRPr lang="ko-KR" altLang="en-US" sz="12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1910" y="4490263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SSO</a:t>
              </a:r>
              <a:endParaRPr lang="ko-KR" altLang="en-US" sz="1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52481" y="4691140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CTIO</a:t>
              </a:r>
              <a:endParaRPr lang="ko-KR" altLang="en-US" sz="12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51818" y="2627729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KASI</a:t>
              </a:r>
              <a:endParaRPr lang="ko-KR" altLang="en-US" sz="12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28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sp>
        <p:nvSpPr>
          <p:cNvPr id="21" name="타원 20"/>
          <p:cNvSpPr/>
          <p:nvPr/>
        </p:nvSpPr>
        <p:spPr>
          <a:xfrm>
            <a:off x="3910009" y="3429002"/>
            <a:ext cx="53579" cy="53579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3823091" y="3500438"/>
            <a:ext cx="53579" cy="53579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714744" y="3429000"/>
            <a:ext cx="53579" cy="53579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7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5208 0.2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12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37 L 0.05747 0.2340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1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186 L -0.21632 0.20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032975" y="1196752"/>
            <a:ext cx="7258050" cy="4714875"/>
            <a:chOff x="942975" y="1246305"/>
            <a:chExt cx="7258050" cy="471487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75" y="1246305"/>
              <a:ext cx="7258050" cy="4714875"/>
            </a:xfrm>
            <a:prstGeom prst="rect">
              <a:avLst/>
            </a:prstGeom>
          </p:spPr>
        </p:pic>
        <p:sp>
          <p:nvSpPr>
            <p:cNvPr id="2" name="타원 1"/>
            <p:cNvSpPr/>
            <p:nvPr/>
          </p:nvSpPr>
          <p:spPr>
            <a:xfrm>
              <a:off x="4005461" y="1458966"/>
              <a:ext cx="278507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1600" dist="762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 Sites</a:t>
            </a:r>
          </a:p>
        </p:txBody>
      </p:sp>
      <p:pic>
        <p:nvPicPr>
          <p:cNvPr id="28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1343670" y="1465039"/>
            <a:ext cx="92407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charset="-127"/>
                <a:ea typeface="나눔고딕 ExtraBold" charset="-127"/>
              </a:rPr>
              <a:t>CTIO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charset="-127"/>
              <a:ea typeface="나눔고딕 ExtraBold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42975" y="1602058"/>
            <a:ext cx="7258050" cy="4448175"/>
            <a:chOff x="942975" y="1602058"/>
            <a:chExt cx="7258050" cy="444817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75" y="1602058"/>
              <a:ext cx="7258050" cy="4448175"/>
            </a:xfrm>
            <a:prstGeom prst="rect">
              <a:avLst/>
            </a:prstGeom>
          </p:spPr>
        </p:pic>
        <p:sp>
          <p:nvSpPr>
            <p:cNvPr id="5" name="타원 4"/>
            <p:cNvSpPr/>
            <p:nvPr/>
          </p:nvSpPr>
          <p:spPr>
            <a:xfrm>
              <a:off x="1979712" y="227687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1600" dist="762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 Sites</a:t>
            </a:r>
          </a:p>
        </p:txBody>
      </p:sp>
      <p:pic>
        <p:nvPicPr>
          <p:cNvPr id="28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1058282" y="1772816"/>
            <a:ext cx="92143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charset="-127"/>
                <a:ea typeface="나눔고딕 ExtraBold" charset="-127"/>
              </a:rPr>
              <a:t>SSO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charset="-127"/>
              <a:ea typeface="나눔고딕 ExtraBold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130856" y="1250592"/>
            <a:ext cx="6863237" cy="4746622"/>
            <a:chOff x="1060642" y="1250592"/>
            <a:chExt cx="6863237" cy="474662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642" y="1250592"/>
              <a:ext cx="6863237" cy="4746622"/>
            </a:xfrm>
            <a:prstGeom prst="rect">
              <a:avLst/>
            </a:prstGeom>
          </p:spPr>
        </p:pic>
        <p:sp>
          <p:nvSpPr>
            <p:cNvPr id="2" name="타원 1"/>
            <p:cNvSpPr/>
            <p:nvPr/>
          </p:nvSpPr>
          <p:spPr>
            <a:xfrm>
              <a:off x="6072198" y="4365104"/>
              <a:ext cx="30000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1600" dist="762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타원 2"/>
            <p:cNvSpPr/>
            <p:nvPr/>
          </p:nvSpPr>
          <p:spPr>
            <a:xfrm>
              <a:off x="3228938" y="270892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01600" dist="762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 Sites</a:t>
            </a:r>
          </a:p>
        </p:txBody>
      </p:sp>
      <p:pic>
        <p:nvPicPr>
          <p:cNvPr id="28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 bwMode="auto">
          <a:xfrm>
            <a:off x="1444599" y="1643050"/>
            <a:ext cx="118318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kern="0" spc="-30" dirty="0" smtClean="0">
                <a:solidFill>
                  <a:schemeClr val="bg1"/>
                </a:solidFill>
                <a:latin typeface="나눔고딕 ExtraBold" charset="-127"/>
                <a:ea typeface="나눔고딕 ExtraBold" charset="-127"/>
              </a:rPr>
              <a:t>SAAO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8515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Project Schedule</a:t>
            </a: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494797"/>
              </p:ext>
            </p:extLst>
          </p:nvPr>
        </p:nvGraphicFramePr>
        <p:xfrm>
          <a:off x="857224" y="1285860"/>
          <a:ext cx="7429551" cy="416703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00198"/>
                <a:gridCol w="5715040"/>
                <a:gridCol w="214313"/>
              </a:tblGrid>
              <a:tr h="500066">
                <a:tc>
                  <a:txBody>
                    <a:bodyPr/>
                    <a:lstStyle/>
                    <a:p>
                      <a:pPr algn="l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>
                          <a:solidFill>
                            <a:srgbClr val="00B0F0"/>
                          </a:solidFill>
                          <a:latin typeface="나눔고딕" charset="-127"/>
                          <a:ea typeface="나눔고딕" charset="-127"/>
                        </a:rPr>
                        <a:t>Development of the System</a:t>
                      </a:r>
                      <a:endParaRPr lang="ko-KR" altLang="en-US" sz="1600" b="1" dirty="0">
                        <a:solidFill>
                          <a:srgbClr val="00B0F0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  <a:cs typeface="+mn-cs"/>
                        </a:rPr>
                        <a:t> 2009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Concept Design of the Wide-Field Telescope and Mosaic Camera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 Jul.2010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Contract of the </a:t>
                      </a:r>
                      <a:r>
                        <a:rPr lang="en-US" altLang="ko-KR" sz="1400" b="1" dirty="0" err="1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KMTNet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 Telescope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 Mar.2011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Final Design Completion of the Telescope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 Jun.2011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Contract of the </a:t>
                      </a:r>
                      <a:r>
                        <a:rPr lang="en-US" altLang="ko-KR" sz="1400" b="1" dirty="0" err="1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KMTNet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 Camera &amp; Telescope Manufacturing Start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 Aug.2011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Finish Polishing the First Primary Mirror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 Dec.2011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Final Design Completion of the Camera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  <a:cs typeface="+mn-cs"/>
                        </a:rPr>
                        <a:t> Mid-2013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  <a:cs typeface="+mn-cs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First Light of the First System at CTIO in Chile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  <a:cs typeface="+mn-cs"/>
                        </a:rPr>
                        <a:t> By Mid-2014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  <a:cs typeface="+mn-cs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First Light of the Second and Third Systems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43608" y="6412878"/>
            <a:ext cx="21602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</a:t>
            </a:r>
            <a:r>
              <a:rPr lang="en-US" altLang="ko-KR" sz="90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KMTNet</a:t>
            </a:r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" y="6331265"/>
            <a:ext cx="397208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1780" y="224081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Thank you!</a:t>
            </a:r>
          </a:p>
        </p:txBody>
      </p:sp>
      <p:pic>
        <p:nvPicPr>
          <p:cNvPr id="7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645" y="6100781"/>
            <a:ext cx="3214710" cy="443888"/>
          </a:xfrm>
          <a:prstGeom prst="rect">
            <a:avLst/>
          </a:prstGeom>
          <a:noFill/>
        </p:spPr>
      </p:pic>
      <p:pic>
        <p:nvPicPr>
          <p:cNvPr id="8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155" y="5124131"/>
            <a:ext cx="455339" cy="64087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5692149" y="5327655"/>
            <a:ext cx="2696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Korea Giant Magellan Telescope</a:t>
            </a:r>
            <a:endParaRPr lang="ko-KR" altLang="en-US" sz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12125" y="5329390"/>
            <a:ext cx="2971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Korea Micro-lensing Telescope Network </a:t>
            </a:r>
            <a:endParaRPr lang="ko-KR" altLang="en-US" sz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Picture 33" descr="C:\Documents and Settings\leecu\바탕 화면\KMTNet로고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70772"/>
            <a:ext cx="596048" cy="5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653953"/>
            <a:ext cx="233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9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2000" b="1" spc="-90" baseline="3000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2000" b="1" spc="-9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78" y="395139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K-GMT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1441440"/>
            <a:ext cx="77153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Period : </a:t>
            </a:r>
            <a:r>
              <a:rPr lang="ko-KR" altLang="en-US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2009 ~ 2018 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Budget : </a:t>
            </a:r>
            <a:r>
              <a:rPr lang="ko-KR" altLang="en-US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USD74M + KRW16.9B 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Project Goals 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Acquire 10% share of GMT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Science Promotion for GMT era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Engineering development in high-precision optics/</a:t>
            </a:r>
            <a:r>
              <a:rPr lang="en-US" altLang="ko-KR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optomechanics</a:t>
            </a:r>
            <a:endParaRPr lang="en-US" altLang="ko-KR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- Fast Steering Secondary Mirror development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- GMT instrument development (GMTNIRS) </a:t>
            </a:r>
            <a:endParaRPr lang="en-US" altLang="ko-KR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7858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GMT : Off-Axis Primary #1</a:t>
            </a:r>
          </a:p>
        </p:txBody>
      </p:sp>
      <p:pic>
        <p:nvPicPr>
          <p:cNvPr id="7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9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0174"/>
            <a:ext cx="3286148" cy="224115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00174"/>
            <a:ext cx="1980952" cy="414340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4" descr="NewMirrors77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29" y="4214818"/>
            <a:ext cx="4445031" cy="1500198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3685712" y="2330847"/>
            <a:ext cx="309801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Development at SOML / Univ. Arizona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Fabrication finish in Nov. 2011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Most 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pacing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 item of GMT development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  GMT PM#2 casting : Jan. 2012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</a:rPr>
              <a:t>  GMT PM#3 casting : Feb. 2013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357158" y="1571612"/>
            <a:ext cx="8429684" cy="42148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748" y="578400"/>
            <a:ext cx="7858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GMT#1 Surface Maps</a:t>
            </a:r>
          </a:p>
        </p:txBody>
      </p:sp>
      <p:pic>
        <p:nvPicPr>
          <p:cNvPr id="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10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Picture 3" descr="P1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8" y="2246318"/>
            <a:ext cx="251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43798" y="5214950"/>
            <a:ext cx="1543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2000" dirty="0">
                <a:latin typeface="+mj-ea"/>
                <a:ea typeface="+mj-ea"/>
              </a:rPr>
              <a:t>June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756352" y="5214950"/>
            <a:ext cx="1543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2000" dirty="0">
                <a:latin typeface="+mj-ea"/>
                <a:ea typeface="+mj-ea"/>
              </a:rPr>
              <a:t>August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934014" y="4703176"/>
            <a:ext cx="1371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1050" b="1" dirty="0">
                <a:latin typeface="Times New Roman" pitchFamily="18" charset="0"/>
                <a:cs typeface="Times New Roman" pitchFamily="18" charset="0"/>
              </a:rPr>
              <a:t>71 nm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714744" y="4714884"/>
            <a:ext cx="1371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1050" b="1" dirty="0">
                <a:latin typeface="Times New Roman" pitchFamily="18" charset="0"/>
                <a:cs typeface="Times New Roman" pitchFamily="18" charset="0"/>
              </a:rPr>
              <a:t>38 nm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36" y="2010500"/>
            <a:ext cx="3023930" cy="319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P3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52" y="2258026"/>
            <a:ext cx="251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243660" y="5204997"/>
            <a:ext cx="1543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ko-KR" sz="2000" dirty="0" smtClean="0">
                <a:latin typeface="+mj-ea"/>
                <a:ea typeface="+mj-ea"/>
              </a:rPr>
              <a:t>September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Image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r="12321"/>
          <a:stretch>
            <a:fillRect/>
          </a:stretch>
        </p:blipFill>
        <p:spPr bwMode="auto">
          <a:xfrm>
            <a:off x="602883" y="1428736"/>
            <a:ext cx="4761205" cy="371271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52804" y="575184"/>
            <a:ext cx="7858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Primary Mirror Covers</a:t>
            </a:r>
          </a:p>
        </p:txBody>
      </p:sp>
      <p:pic>
        <p:nvPicPr>
          <p:cNvPr id="12" name="Picture 11" descr="SlideImage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r="25465"/>
          <a:stretch>
            <a:fillRect/>
          </a:stretch>
        </p:blipFill>
        <p:spPr bwMode="auto">
          <a:xfrm>
            <a:off x="5494852" y="1428736"/>
            <a:ext cx="2978150" cy="372960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7" descr="SlideImage3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r="12321"/>
          <a:stretch>
            <a:fillRect/>
          </a:stretch>
        </p:blipFill>
        <p:spPr bwMode="auto">
          <a:xfrm>
            <a:off x="586990" y="1428736"/>
            <a:ext cx="4763846" cy="371477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7" name="Picture 12" descr="SlideImage3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r="25465"/>
          <a:stretch>
            <a:fillRect/>
          </a:stretch>
        </p:blipFill>
        <p:spPr bwMode="auto">
          <a:xfrm>
            <a:off x="5465801" y="1428736"/>
            <a:ext cx="2978150" cy="37366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9552" y="5225996"/>
            <a:ext cx="8064896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ko-KR" sz="2000" b="1" dirty="0">
                <a:solidFill>
                  <a:schemeClr val="accent6"/>
                </a:solidFill>
                <a:latin typeface="나눔고딕" charset="-127"/>
                <a:ea typeface="나눔고딕" charset="-127"/>
              </a:rPr>
              <a:t>Mirror covers clear the beam – even for the center segment</a:t>
            </a:r>
            <a:r>
              <a:rPr lang="en-US" altLang="ko-KR" sz="2000" b="1" dirty="0" smtClean="0">
                <a:solidFill>
                  <a:schemeClr val="accent6"/>
                </a:solidFill>
                <a:latin typeface="나눔고딕" charset="-127"/>
                <a:ea typeface="나눔고딕" charset="-127"/>
              </a:rPr>
              <a:t>!</a:t>
            </a:r>
          </a:p>
          <a:p>
            <a:pPr eaLnBrk="1" hangingPunct="1"/>
            <a:r>
              <a:rPr lang="en-US" altLang="ko-KR" sz="2000" b="1" dirty="0" smtClean="0">
                <a:solidFill>
                  <a:schemeClr val="accent6"/>
                </a:solidFill>
                <a:latin typeface="나눔고딕" charset="-127"/>
                <a:ea typeface="나눔고딕" charset="-127"/>
              </a:rPr>
              <a:t>The only ELT having mirror covers</a:t>
            </a:r>
            <a:endParaRPr lang="en-US" altLang="ko-KR" sz="2000" b="1" dirty="0">
              <a:solidFill>
                <a:schemeClr val="accent6"/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579" y="571480"/>
            <a:ext cx="8641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3800" b="1" spc="-5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st</a:t>
            </a:r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Generation Instruments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1643050"/>
            <a:ext cx="7715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6 candidates : conceptual studies reviewed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2011. 9. 8. ~ 2011. 10. 7.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charset="-127"/>
                <a:ea typeface="나눔고딕" charset="-127"/>
              </a:rPr>
              <a:t>Instrument Development Advisory Panel organized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2-4 instruments will be selected before end of 2011</a:t>
            </a:r>
            <a:endParaRPr lang="en-US" altLang="ko-KR" sz="2000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4534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905097" y="630932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C23A5BF8-3A63-4718-B49B-23C0B8365875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MYHOME\바탕 화면\영문1행식조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50173"/>
            <a:ext cx="2643206" cy="364974"/>
          </a:xfrm>
          <a:prstGeom prst="rect">
            <a:avLst/>
          </a:prstGeom>
          <a:noFill/>
        </p:spPr>
      </p:pic>
      <p:pic>
        <p:nvPicPr>
          <p:cNvPr id="3074" name="Picture 2" descr="C:\Documents and Settings\MYHOME\바탕 화면\로고GM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310913"/>
            <a:ext cx="357190" cy="40423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071538" y="6412878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Overview of K-GMT Project in 2011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4534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0905097" y="630932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C23A5BF8-3A63-4718-B49B-23C0B8365875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9" name="내용 개체 틀 3"/>
          <p:cNvSpPr txBox="1">
            <a:spLocks/>
          </p:cNvSpPr>
          <p:nvPr/>
        </p:nvSpPr>
        <p:spPr>
          <a:xfrm>
            <a:off x="334534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69268"/>
              </p:ext>
            </p:extLst>
          </p:nvPr>
        </p:nvGraphicFramePr>
        <p:xfrm>
          <a:off x="1214414" y="1714488"/>
          <a:ext cx="6768752" cy="315467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8062"/>
                <a:gridCol w="4547912"/>
                <a:gridCol w="1002778"/>
              </a:tblGrid>
              <a:tr h="40444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Name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Function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Remark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  <a:cs typeface="+mn-cs"/>
                        </a:rPr>
                        <a:t>GMACS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  <a:cs typeface="+mn-cs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Wide field multi-object optical spectrograph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Non AO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NIRMOS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NIR multi-object spectrograph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Non AO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GMTIFS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Integral-Field spectrograph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Non AO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accent6"/>
                          </a:solidFill>
                          <a:latin typeface="나눔고딕" charset="-127"/>
                          <a:ea typeface="나눔고딕" charset="-127"/>
                        </a:rPr>
                        <a:t>GMTNIRS</a:t>
                      </a:r>
                      <a:endParaRPr lang="ko-KR" altLang="en-US" sz="1400" b="1" dirty="0">
                        <a:solidFill>
                          <a:schemeClr val="accent6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accent6"/>
                          </a:solidFill>
                          <a:latin typeface="나눔고딕" charset="-127"/>
                          <a:ea typeface="나눔고딕" charset="-127"/>
                        </a:rPr>
                        <a:t>High-Resolution NIR/MIR spectrograph</a:t>
                      </a:r>
                      <a:endParaRPr lang="ko-KR" altLang="en-US" sz="1400" b="1" dirty="0">
                        <a:solidFill>
                          <a:schemeClr val="accent6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accent6"/>
                          </a:solidFill>
                          <a:latin typeface="나눔고딕" charset="-127"/>
                          <a:ea typeface="나눔고딕" charset="-127"/>
                        </a:rPr>
                        <a:t>AO</a:t>
                      </a:r>
                      <a:endParaRPr lang="ko-KR" altLang="en-US" sz="1400" b="1" dirty="0">
                        <a:solidFill>
                          <a:schemeClr val="accent6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GCLEF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High dispersion, high stability optical spectrograph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AO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58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TIGER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MIR Infrared imager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나눔고딕" charset="-127"/>
                          <a:ea typeface="나눔고딕" charset="-127"/>
                        </a:rPr>
                        <a:t>AO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나눔고딕" charset="-127"/>
                        <a:ea typeface="나눔고딕" charset="-127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2579" y="571480"/>
            <a:ext cx="86414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3800" b="1" spc="-5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st</a:t>
            </a:r>
            <a:r>
              <a:rPr lang="en-US" altLang="ko-KR" sz="3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Generation Instruments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1940" y="63813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1400" b="1" spc="-90" baseline="30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th</a:t>
            </a:r>
            <a:r>
              <a:rPr lang="en-US" altLang="ko-KR" sz="1400" b="1" spc="-9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EACOA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860922" y="3470780"/>
            <a:ext cx="7422157" cy="50405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사용자 지정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595959"/>
      </a:folHlink>
    </a:clrScheme>
    <a:fontScheme name="나눔명조 ExtraBold">
      <a:majorFont>
        <a:latin typeface="나눔명조 ExtraBold"/>
        <a:ea typeface="나눔명조 ExtraBold"/>
        <a:cs typeface=""/>
      </a:majorFont>
      <a:minorFont>
        <a:latin typeface="나눔명조 ExtraBold"/>
        <a:ea typeface="나눔명조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">
              <a:srgbClr val="78DCF0"/>
            </a:gs>
            <a:gs pos="5000">
              <a:srgbClr val="30C9E8"/>
            </a:gs>
            <a:gs pos="70000">
              <a:srgbClr val="0D515F"/>
            </a:gs>
          </a:gsLst>
          <a:lin ang="2700000" scaled="1"/>
          <a:tileRect/>
        </a:gradFill>
        <a:ln>
          <a:noFill/>
        </a:ln>
        <a:effectLst>
          <a:outerShdw blurRad="101600" dist="76200" algn="tl" rotWithShape="0">
            <a:prstClr val="black">
              <a:alpha val="55000"/>
            </a:prstClr>
          </a:outerShdw>
        </a:effectLst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7579</TotalTime>
  <Words>1439</Words>
  <Application>Microsoft Office PowerPoint</Application>
  <PresentationFormat>화면 슬라이드 쇼(4:3)</PresentationFormat>
  <Paragraphs>357</Paragraphs>
  <Slides>35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5" baseType="lpstr">
      <vt:lpstr>굴림</vt:lpstr>
      <vt:lpstr>Arial</vt:lpstr>
      <vt:lpstr>맑은 고딕</vt:lpstr>
      <vt:lpstr>HY견고딕</vt:lpstr>
      <vt:lpstr>나눔고딕</vt:lpstr>
      <vt:lpstr>ＭＳ Ｐゴシック</vt:lpstr>
      <vt:lpstr>Times New Roman</vt:lpstr>
      <vt:lpstr>나눔명조 ExtraBold</vt:lpstr>
      <vt:lpstr>나눔고딕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hikim</cp:lastModifiedBy>
  <cp:revision>175</cp:revision>
  <cp:lastPrinted>2011-10-31T01:08:30Z</cp:lastPrinted>
  <dcterms:created xsi:type="dcterms:W3CDTF">2011-08-23T09:45:48Z</dcterms:created>
  <dcterms:modified xsi:type="dcterms:W3CDTF">2011-11-08T00:22:21Z</dcterms:modified>
</cp:coreProperties>
</file>